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 id="262" r:id="rId4"/>
    <p:sldId id="263" r:id="rId5"/>
    <p:sldId id="257" r:id="rId6"/>
    <p:sldId id="261" r:id="rId7"/>
    <p:sldId id="264" r:id="rId8"/>
    <p:sldId id="258" r:id="rId9"/>
    <p:sldId id="259" r:id="rId10"/>
    <p:sldId id="268" r:id="rId11"/>
    <p:sldId id="265" r:id="rId12"/>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8944" autoAdjust="0"/>
  </p:normalViewPr>
  <p:slideViewPr>
    <p:cSldViewPr>
      <p:cViewPr>
        <p:scale>
          <a:sx n="82" d="100"/>
          <a:sy n="82" d="100"/>
        </p:scale>
        <p:origin x="-102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CAC9687-092A-420B-AC3B-AFA39AAC1C05}" type="datetimeFigureOut">
              <a:rPr lang="en-US" smtClean="0"/>
              <a:pPr/>
              <a:t>5/13/2017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ECF45DE-B0C7-4371-8266-294D151B1AF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AC9687-092A-420B-AC3B-AFA39AAC1C05}" type="datetimeFigureOut">
              <a:rPr lang="en-US" smtClean="0"/>
              <a:pPr/>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F45DE-B0C7-4371-8266-294D151B1A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AC9687-092A-420B-AC3B-AFA39AAC1C05}" type="datetimeFigureOut">
              <a:rPr lang="en-US" smtClean="0"/>
              <a:pPr/>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F45DE-B0C7-4371-8266-294D151B1A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CAC9687-092A-420B-AC3B-AFA39AAC1C05}" type="datetimeFigureOut">
              <a:rPr lang="en-US" smtClean="0"/>
              <a:pPr/>
              <a:t>5/13/2017</a:t>
            </a:fld>
            <a:endParaRPr lang="en-US"/>
          </a:p>
        </p:txBody>
      </p:sp>
      <p:sp>
        <p:nvSpPr>
          <p:cNvPr id="9" name="Slide Number Placeholder 8"/>
          <p:cNvSpPr>
            <a:spLocks noGrp="1"/>
          </p:cNvSpPr>
          <p:nvPr>
            <p:ph type="sldNum" sz="quarter" idx="15"/>
          </p:nvPr>
        </p:nvSpPr>
        <p:spPr/>
        <p:txBody>
          <a:bodyPr rtlCol="0"/>
          <a:lstStyle/>
          <a:p>
            <a:fld id="{1ECF45DE-B0C7-4371-8266-294D151B1AF6}"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CAC9687-092A-420B-AC3B-AFA39AAC1C05}" type="datetimeFigureOut">
              <a:rPr lang="en-US" smtClean="0"/>
              <a:pPr/>
              <a:t>5/13/2017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ECF45DE-B0C7-4371-8266-294D151B1AF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CAC9687-092A-420B-AC3B-AFA39AAC1C05}" type="datetimeFigureOut">
              <a:rPr lang="en-US" smtClean="0"/>
              <a:pPr/>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F45DE-B0C7-4371-8266-294D151B1AF6}"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CAC9687-092A-420B-AC3B-AFA39AAC1C05}" type="datetimeFigureOut">
              <a:rPr lang="en-US" smtClean="0"/>
              <a:pPr/>
              <a:t>5/13/2017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CF45DE-B0C7-4371-8266-294D151B1AF6}"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CAC9687-092A-420B-AC3B-AFA39AAC1C05}" type="datetimeFigureOut">
              <a:rPr lang="en-US" smtClean="0"/>
              <a:pPr/>
              <a:t>5/13/2017</a:t>
            </a:fld>
            <a:endParaRPr lang="en-US"/>
          </a:p>
        </p:txBody>
      </p:sp>
      <p:sp>
        <p:nvSpPr>
          <p:cNvPr id="7" name="Slide Number Placeholder 6"/>
          <p:cNvSpPr>
            <a:spLocks noGrp="1"/>
          </p:cNvSpPr>
          <p:nvPr>
            <p:ph type="sldNum" sz="quarter" idx="11"/>
          </p:nvPr>
        </p:nvSpPr>
        <p:spPr/>
        <p:txBody>
          <a:bodyPr rtlCol="0"/>
          <a:lstStyle/>
          <a:p>
            <a:fld id="{1ECF45DE-B0C7-4371-8266-294D151B1AF6}"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C9687-092A-420B-AC3B-AFA39AAC1C05}" type="datetimeFigureOut">
              <a:rPr lang="en-US" smtClean="0"/>
              <a:pPr/>
              <a:t>5/13/2017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CF45DE-B0C7-4371-8266-294D151B1A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CAC9687-092A-420B-AC3B-AFA39AAC1C05}" type="datetimeFigureOut">
              <a:rPr lang="en-US" smtClean="0"/>
              <a:pPr/>
              <a:t>5/13/2017</a:t>
            </a:fld>
            <a:endParaRPr lang="en-US"/>
          </a:p>
        </p:txBody>
      </p:sp>
      <p:sp>
        <p:nvSpPr>
          <p:cNvPr id="22" name="Slide Number Placeholder 21"/>
          <p:cNvSpPr>
            <a:spLocks noGrp="1"/>
          </p:cNvSpPr>
          <p:nvPr>
            <p:ph type="sldNum" sz="quarter" idx="15"/>
          </p:nvPr>
        </p:nvSpPr>
        <p:spPr/>
        <p:txBody>
          <a:bodyPr rtlCol="0"/>
          <a:lstStyle/>
          <a:p>
            <a:fld id="{1ECF45DE-B0C7-4371-8266-294D151B1AF6}"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CAC9687-092A-420B-AC3B-AFA39AAC1C05}" type="datetimeFigureOut">
              <a:rPr lang="en-US" smtClean="0"/>
              <a:pPr/>
              <a:t>5/13/2017</a:t>
            </a:fld>
            <a:endParaRPr lang="en-US"/>
          </a:p>
        </p:txBody>
      </p:sp>
      <p:sp>
        <p:nvSpPr>
          <p:cNvPr id="18" name="Slide Number Placeholder 17"/>
          <p:cNvSpPr>
            <a:spLocks noGrp="1"/>
          </p:cNvSpPr>
          <p:nvPr>
            <p:ph type="sldNum" sz="quarter" idx="11"/>
          </p:nvPr>
        </p:nvSpPr>
        <p:spPr/>
        <p:txBody>
          <a:bodyPr rtlCol="0"/>
          <a:lstStyle/>
          <a:p>
            <a:fld id="{1ECF45DE-B0C7-4371-8266-294D151B1AF6}"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CAC9687-092A-420B-AC3B-AFA39AAC1C05}" type="datetimeFigureOut">
              <a:rPr lang="en-US" smtClean="0"/>
              <a:pPr/>
              <a:t>5/13/2017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ECF45DE-B0C7-4371-8266-294D151B1A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shipteck531@gmail.com" TargetMode="External"/><Relationship Id="rId2" Type="http://schemas.openxmlformats.org/officeDocument/2006/relationships/hyperlink" Target="mailto:info@shipteck.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Desktop\Shipteck Logo.png"/>
          <p:cNvPicPr>
            <a:picLocks noChangeAspect="1" noChangeArrowheads="1"/>
          </p:cNvPicPr>
          <p:nvPr/>
        </p:nvPicPr>
        <p:blipFill>
          <a:blip r:embed="rId2" cstate="print"/>
          <a:srcRect/>
          <a:stretch>
            <a:fillRect/>
          </a:stretch>
        </p:blipFill>
        <p:spPr bwMode="auto">
          <a:xfrm>
            <a:off x="2895600" y="0"/>
            <a:ext cx="3429000" cy="2346960"/>
          </a:xfrm>
          <a:prstGeom prst="rect">
            <a:avLst/>
          </a:prstGeom>
          <a:noFill/>
        </p:spPr>
      </p:pic>
      <p:sp>
        <p:nvSpPr>
          <p:cNvPr id="7" name="Rectangle 6"/>
          <p:cNvSpPr/>
          <p:nvPr/>
        </p:nvSpPr>
        <p:spPr>
          <a:xfrm>
            <a:off x="152400" y="2387025"/>
            <a:ext cx="8915400" cy="584775"/>
          </a:xfrm>
          <a:prstGeom prst="rect">
            <a:avLst/>
          </a:prstGeom>
        </p:spPr>
        <p:txBody>
          <a:bodyPr wrap="square">
            <a:spAutoFit/>
          </a:bodyPr>
          <a:lstStyle/>
          <a:p>
            <a:pPr algn="ctr"/>
            <a:r>
              <a:rPr lang="en-US" sz="3200" b="1" dirty="0" smtClean="0">
                <a:solidFill>
                  <a:srgbClr val="FF0000"/>
                </a:solidFill>
                <a:latin typeface="Times New Roman" pitchFamily="18" charset="0"/>
                <a:cs typeface="Times New Roman" pitchFamily="18" charset="0"/>
              </a:rPr>
              <a:t>SHIPTECK MARINE SOLUTIONS PVT. LTD.</a:t>
            </a:r>
            <a:endParaRPr lang="en-US" sz="3200" b="1" dirty="0">
              <a:solidFill>
                <a:srgbClr val="FF0000"/>
              </a:solidFill>
              <a:latin typeface="Times New Roman" pitchFamily="18" charset="0"/>
              <a:cs typeface="Times New Roman" pitchFamily="18" charset="0"/>
            </a:endParaRPr>
          </a:p>
        </p:txBody>
      </p:sp>
      <p:sp>
        <p:nvSpPr>
          <p:cNvPr id="5" name="Rectangle 4"/>
          <p:cNvSpPr/>
          <p:nvPr/>
        </p:nvSpPr>
        <p:spPr>
          <a:xfrm>
            <a:off x="457200" y="2971800"/>
            <a:ext cx="8229600" cy="646331"/>
          </a:xfrm>
          <a:prstGeom prst="rect">
            <a:avLst/>
          </a:prstGeom>
        </p:spPr>
        <p:txBody>
          <a:bodyPr wrap="square">
            <a:spAutoFit/>
          </a:bodyPr>
          <a:lstStyle/>
          <a:p>
            <a:r>
              <a:rPr lang="en-US" dirty="0" smtClean="0"/>
              <a:t>    Ground Floor, Sushila Sadan Building, Behind Sanman Hotel, Vaddem, </a:t>
            </a:r>
          </a:p>
          <a:p>
            <a:pPr algn="ctr"/>
            <a:r>
              <a:rPr lang="en-US" dirty="0" smtClean="0"/>
              <a:t>       Vasco-da-Gama, Goa, 403802.</a:t>
            </a:r>
            <a:endParaRPr lang="en-US" dirty="0"/>
          </a:p>
        </p:txBody>
      </p:sp>
      <p:pic>
        <p:nvPicPr>
          <p:cNvPr id="1026" name="Picture 2" descr="C:\Users\user\Desktop\Shipteck Profile\Cargo-Ship-FRIGIA-623x393.jpg"/>
          <p:cNvPicPr>
            <a:picLocks noChangeAspect="1" noChangeArrowheads="1"/>
          </p:cNvPicPr>
          <p:nvPr/>
        </p:nvPicPr>
        <p:blipFill>
          <a:blip r:embed="rId3" cstate="print"/>
          <a:srcRect/>
          <a:stretch>
            <a:fillRect/>
          </a:stretch>
        </p:blipFill>
        <p:spPr bwMode="auto">
          <a:xfrm>
            <a:off x="6127182" y="4343400"/>
            <a:ext cx="2778295" cy="1752600"/>
          </a:xfrm>
          <a:prstGeom prst="rect">
            <a:avLst/>
          </a:prstGeom>
          <a:noFill/>
        </p:spPr>
      </p:pic>
      <p:pic>
        <p:nvPicPr>
          <p:cNvPr id="1027" name="Picture 3" descr="C:\Users\user\Desktop\Shipteck Profile\Container-ship-for-FAQs.jpg"/>
          <p:cNvPicPr>
            <a:picLocks noChangeAspect="1" noChangeArrowheads="1"/>
          </p:cNvPicPr>
          <p:nvPr/>
        </p:nvPicPr>
        <p:blipFill>
          <a:blip r:embed="rId4" cstate="print"/>
          <a:srcRect/>
          <a:stretch>
            <a:fillRect/>
          </a:stretch>
        </p:blipFill>
        <p:spPr bwMode="auto">
          <a:xfrm>
            <a:off x="3352799" y="4343400"/>
            <a:ext cx="2615821" cy="1752600"/>
          </a:xfrm>
          <a:prstGeom prst="rect">
            <a:avLst/>
          </a:prstGeom>
          <a:noFill/>
        </p:spPr>
      </p:pic>
      <p:pic>
        <p:nvPicPr>
          <p:cNvPr id="1028" name="Picture 4" descr="C:\Users\user\Desktop\Shipteck Profile\Lewek_Altair.jpg"/>
          <p:cNvPicPr>
            <a:picLocks noChangeAspect="1" noChangeArrowheads="1"/>
          </p:cNvPicPr>
          <p:nvPr/>
        </p:nvPicPr>
        <p:blipFill>
          <a:blip r:embed="rId5" cstate="print"/>
          <a:srcRect/>
          <a:stretch>
            <a:fillRect/>
          </a:stretch>
        </p:blipFill>
        <p:spPr bwMode="auto">
          <a:xfrm>
            <a:off x="609600" y="4343400"/>
            <a:ext cx="2581136" cy="17526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52401"/>
            <a:ext cx="6096000" cy="7109639"/>
          </a:xfrm>
          <a:prstGeom prst="rect">
            <a:avLst/>
          </a:prstGeom>
        </p:spPr>
        <p:txBody>
          <a:bodyPr wrap="square">
            <a:spAutoFit/>
          </a:bodyPr>
          <a:lstStyle/>
          <a:p>
            <a:r>
              <a:rPr lang="en-US" sz="2400" dirty="0" smtClean="0">
                <a:solidFill>
                  <a:srgbClr val="FF0000"/>
                </a:solidFill>
              </a:rPr>
              <a:t>               </a:t>
            </a:r>
            <a:r>
              <a:rPr lang="en-US" sz="2400" b="1" dirty="0">
                <a:solidFill>
                  <a:srgbClr val="FF0000"/>
                </a:solidFill>
              </a:rPr>
              <a:t> </a:t>
            </a:r>
            <a:r>
              <a:rPr lang="en-US" sz="2400" b="1" dirty="0" smtClean="0">
                <a:solidFill>
                  <a:srgbClr val="FF0000"/>
                </a:solidFill>
              </a:rPr>
              <a:t>     Client List</a:t>
            </a:r>
            <a:r>
              <a:rPr lang="en-US" b="1" dirty="0" smtClean="0"/>
              <a:t> </a:t>
            </a:r>
          </a:p>
          <a:p>
            <a:endParaRPr lang="en-US" b="1" dirty="0" smtClean="0"/>
          </a:p>
          <a:p>
            <a:r>
              <a:rPr lang="en-US" b="1" dirty="0" smtClean="0"/>
              <a:t>1.</a:t>
            </a:r>
            <a:r>
              <a:rPr lang="en-US" dirty="0" smtClean="0"/>
              <a:t> </a:t>
            </a:r>
            <a:r>
              <a:rPr lang="en-US" b="1" dirty="0" smtClean="0"/>
              <a:t>Goa Golf Club Pvt. Ltd. (M.V. JAI SOFIA Passenger Vessel - Technical and Manning)</a:t>
            </a:r>
            <a:endParaRPr lang="en-US" dirty="0" smtClean="0"/>
          </a:p>
          <a:p>
            <a:endParaRPr lang="en-US" b="1" dirty="0" smtClean="0"/>
          </a:p>
          <a:p>
            <a:r>
              <a:rPr lang="en-US" b="1" dirty="0" smtClean="0"/>
              <a:t>2. Fabrication of Floating Crane Barges and Tugs - Manning and Technical)</a:t>
            </a:r>
            <a:endParaRPr lang="en-US" dirty="0" smtClean="0"/>
          </a:p>
          <a:p>
            <a:r>
              <a:rPr lang="en-US" b="1" dirty="0" smtClean="0"/>
              <a:t> </a:t>
            </a:r>
          </a:p>
          <a:p>
            <a:r>
              <a:rPr lang="en-US" b="1" dirty="0"/>
              <a:t>3</a:t>
            </a:r>
            <a:r>
              <a:rPr lang="en-US" b="1" dirty="0" smtClean="0"/>
              <a:t>. IV Passenger Vessel (Manning &amp; Technical)</a:t>
            </a:r>
          </a:p>
          <a:p>
            <a:endParaRPr lang="en-US" b="1" dirty="0" smtClean="0"/>
          </a:p>
          <a:p>
            <a:r>
              <a:rPr lang="en-US" b="1" dirty="0"/>
              <a:t>4</a:t>
            </a:r>
            <a:r>
              <a:rPr lang="en-US" b="1" dirty="0" smtClean="0"/>
              <a:t>. JSW Steel (</a:t>
            </a:r>
            <a:r>
              <a:rPr lang="en-US" b="1" dirty="0" err="1" smtClean="0"/>
              <a:t>Salav</a:t>
            </a:r>
            <a:r>
              <a:rPr lang="en-US" b="1" dirty="0" smtClean="0"/>
              <a:t>) Limited (RSV I Manning) </a:t>
            </a:r>
          </a:p>
          <a:p>
            <a:endParaRPr lang="en-US" dirty="0" smtClean="0"/>
          </a:p>
          <a:p>
            <a:r>
              <a:rPr lang="en-US" b="1" dirty="0" smtClean="0"/>
              <a:t>5. Fabrication of HATCH COVERS for barges of    JSW Steel </a:t>
            </a:r>
          </a:p>
          <a:p>
            <a:endParaRPr lang="en-US" b="1" dirty="0" smtClean="0"/>
          </a:p>
          <a:p>
            <a:r>
              <a:rPr lang="en-US" b="1" dirty="0" smtClean="0"/>
              <a:t>6. </a:t>
            </a:r>
            <a:r>
              <a:rPr lang="en-US" b="1" dirty="0" err="1" smtClean="0"/>
              <a:t>Bapu’s</a:t>
            </a:r>
            <a:r>
              <a:rPr lang="en-US" b="1" dirty="0" smtClean="0"/>
              <a:t> Shipping Jamnagar Pvt. Ltd. (Vessel M.T. VAILANKANNI - Manning &amp; Technical)</a:t>
            </a:r>
          </a:p>
          <a:p>
            <a:endParaRPr lang="en-US" b="1" dirty="0"/>
          </a:p>
          <a:p>
            <a:r>
              <a:rPr lang="en-US" b="1" dirty="0" smtClean="0"/>
              <a:t>7</a:t>
            </a:r>
            <a:r>
              <a:rPr lang="en-US" b="1" dirty="0" smtClean="0"/>
              <a:t>. . Navinya Shipping Services Pvt. Ltd. (Mini Bulk Carrier - Technical and Manning)</a:t>
            </a:r>
            <a:endParaRPr lang="en-US" b="1" dirty="0" smtClean="0"/>
          </a:p>
          <a:p>
            <a:endParaRPr lang="en-US" b="1" dirty="0"/>
          </a:p>
          <a:p>
            <a:r>
              <a:rPr lang="en-US" b="1" dirty="0" smtClean="0"/>
              <a:t>8. </a:t>
            </a:r>
            <a:r>
              <a:rPr lang="en-US" b="1" dirty="0" smtClean="0"/>
              <a:t>Credence Logistics Ltd. (Barge Manning) </a:t>
            </a:r>
            <a:endParaRPr lang="en-US" b="1" dirty="0" smtClean="0"/>
          </a:p>
          <a:p>
            <a:endParaRPr lang="en-US" b="1" dirty="0"/>
          </a:p>
          <a:p>
            <a:endParaRPr lang="en-US" b="1" dirty="0" smtClean="0"/>
          </a:p>
          <a:p>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152400"/>
            <a:ext cx="7543800" cy="1828800"/>
          </a:xfrm>
        </p:spPr>
        <p:txBody>
          <a:bodyPr>
            <a:normAutofit/>
          </a:bodyPr>
          <a:lstStyle/>
          <a:p>
            <a:r>
              <a:rPr lang="en-US" dirty="0" smtClean="0"/>
              <a:t>LOOKING FORWARD FOR BUILDING LONG TERM RELATION SHIP WITH YOU….</a:t>
            </a:r>
            <a:endParaRPr lang="en-US" dirty="0"/>
          </a:p>
        </p:txBody>
      </p:sp>
      <p:sp>
        <p:nvSpPr>
          <p:cNvPr id="5" name="Text Placeholder 4"/>
          <p:cNvSpPr>
            <a:spLocks noGrp="1"/>
          </p:cNvSpPr>
          <p:nvPr>
            <p:ph type="body" idx="1"/>
          </p:nvPr>
        </p:nvSpPr>
        <p:spPr>
          <a:xfrm>
            <a:off x="1905000" y="3886200"/>
            <a:ext cx="7315200" cy="3257550"/>
          </a:xfrm>
        </p:spPr>
        <p:txBody>
          <a:bodyPr/>
          <a:lstStyle/>
          <a:p>
            <a:r>
              <a:rPr lang="en-US" dirty="0" smtClean="0"/>
              <a:t>THANK YOU !!!!</a:t>
            </a:r>
          </a:p>
          <a:p>
            <a:endParaRPr lang="en-US" dirty="0" smtClean="0"/>
          </a:p>
          <a:p>
            <a:endParaRPr lang="en-US" dirty="0" smtClean="0"/>
          </a:p>
          <a:p>
            <a:r>
              <a:rPr lang="en-US" sz="1400" dirty="0" smtClean="0"/>
              <a:t>CONTACT US @</a:t>
            </a:r>
          </a:p>
          <a:p>
            <a:r>
              <a:rPr lang="en-US" sz="1400" dirty="0" smtClean="0"/>
              <a:t>Contact No : 0832 – 2500138,  +91 9373691744</a:t>
            </a:r>
          </a:p>
          <a:p>
            <a:r>
              <a:rPr lang="en-US" sz="1400" dirty="0" smtClean="0"/>
              <a:t>Email us @  </a:t>
            </a:r>
            <a:r>
              <a:rPr lang="en-US" dirty="0" smtClean="0">
                <a:solidFill>
                  <a:srgbClr val="0070C0"/>
                </a:solidFill>
                <a:hlinkClick r:id="rId2"/>
              </a:rPr>
              <a:t>info@shipteck.com</a:t>
            </a:r>
            <a:r>
              <a:rPr lang="en-US" dirty="0" smtClean="0"/>
              <a:t> , </a:t>
            </a:r>
            <a:r>
              <a:rPr lang="en-US" dirty="0" smtClean="0">
                <a:hlinkClick r:id="rId3"/>
              </a:rPr>
              <a:t>shipteck531@gmail.com</a:t>
            </a:r>
            <a:r>
              <a:rPr lang="en-US" dirty="0" smtClean="0"/>
              <a:t>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3886200" cy="563562"/>
          </a:xfrm>
        </p:spPr>
        <p:txBody>
          <a:bodyPr/>
          <a:lstStyle/>
          <a:p>
            <a:pPr algn="ctr"/>
            <a:r>
              <a:rPr lang="en-US" b="1" dirty="0" smtClean="0">
                <a:solidFill>
                  <a:srgbClr val="FF0000"/>
                </a:solidFill>
              </a:rPr>
              <a:t>Our organization</a:t>
            </a:r>
            <a:endParaRPr lang="en-US" b="1" dirty="0">
              <a:solidFill>
                <a:srgbClr val="FF0000"/>
              </a:solidFill>
            </a:endParaRPr>
          </a:p>
        </p:txBody>
      </p:sp>
      <p:sp>
        <p:nvSpPr>
          <p:cNvPr id="3" name="Content Placeholder 2"/>
          <p:cNvSpPr>
            <a:spLocks noGrp="1"/>
          </p:cNvSpPr>
          <p:nvPr>
            <p:ph sz="quarter" idx="1"/>
          </p:nvPr>
        </p:nvSpPr>
        <p:spPr>
          <a:xfrm>
            <a:off x="228600" y="990600"/>
            <a:ext cx="8458200" cy="5638800"/>
          </a:xfrm>
        </p:spPr>
        <p:txBody>
          <a:bodyPr>
            <a:normAutofit fontScale="70000" lnSpcReduction="20000"/>
          </a:bodyPr>
          <a:lstStyle/>
          <a:p>
            <a:pPr algn="just"/>
            <a:r>
              <a:rPr lang="en-US" sz="2900" b="1" i="1" dirty="0" smtClean="0">
                <a:latin typeface="Bookman Old Style" pitchFamily="18" charset="0"/>
              </a:rPr>
              <a:t>Shipteck Marine Solutions Private Limited</a:t>
            </a:r>
            <a:r>
              <a:rPr lang="en-US" sz="2900" dirty="0" smtClean="0">
                <a:latin typeface="Bookman Old Style" pitchFamily="18" charset="0"/>
              </a:rPr>
              <a:t> firmly believes in "People", "Leadership" and “Technical Excellence" as the foundation of reliable and effective service. </a:t>
            </a:r>
          </a:p>
          <a:p>
            <a:pPr algn="just">
              <a:buNone/>
            </a:pPr>
            <a:endParaRPr lang="en-US" sz="2600" dirty="0" smtClean="0">
              <a:latin typeface="Bookman Old Style" pitchFamily="18" charset="0"/>
            </a:endParaRPr>
          </a:p>
          <a:p>
            <a:pPr algn="just"/>
            <a:r>
              <a:rPr lang="en-US" sz="2900" dirty="0" smtClean="0">
                <a:latin typeface="Bookman Old Style" pitchFamily="18" charset="0"/>
              </a:rPr>
              <a:t>In selection of both sea and shore based staff, </a:t>
            </a:r>
            <a:r>
              <a:rPr lang="en-US" sz="2900" b="1" i="1" dirty="0" smtClean="0">
                <a:latin typeface="Bookman Old Style" pitchFamily="18" charset="0"/>
              </a:rPr>
              <a:t>Shipteck Marine Solutions Private Limited</a:t>
            </a:r>
            <a:r>
              <a:rPr lang="en-US" sz="2900" dirty="0" smtClean="0">
                <a:latin typeface="Bookman Old Style" pitchFamily="18" charset="0"/>
              </a:rPr>
              <a:t> maintains an industry leading standard of recruitment and training; developing staff in a friendly, inter-active working environment, geared towards continuous improvement. Whilst providing complete crews for ship operators / owners / managers fleet of vessels under our crewing agency. </a:t>
            </a:r>
          </a:p>
          <a:p>
            <a:pPr algn="just">
              <a:buNone/>
            </a:pPr>
            <a:endParaRPr lang="en-US" sz="2600" dirty="0" smtClean="0">
              <a:latin typeface="Bookman Old Style" pitchFamily="18" charset="0"/>
            </a:endParaRPr>
          </a:p>
          <a:p>
            <a:pPr algn="just"/>
            <a:r>
              <a:rPr lang="en-US" sz="2900" dirty="0" smtClean="0">
                <a:latin typeface="Bookman Old Style" pitchFamily="18" charset="0"/>
              </a:rPr>
              <a:t>Most importantly, we're responsible for the safety and health of our people onboard and ashore. Safety always comes first. We take responsibility for the environment and our surroundings because we want to protect our planet for future generations. </a:t>
            </a:r>
          </a:p>
          <a:p>
            <a:pPr algn="just">
              <a:buNone/>
            </a:pPr>
            <a:r>
              <a:rPr lang="en-US" sz="2900" dirty="0" smtClean="0">
                <a:latin typeface="Bookman Old Style"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04800"/>
            <a:ext cx="3810000" cy="579438"/>
          </a:xfrm>
        </p:spPr>
        <p:txBody>
          <a:bodyPr/>
          <a:lstStyle/>
          <a:p>
            <a:pPr algn="ctr"/>
            <a:r>
              <a:rPr lang="en-US" b="1" dirty="0" smtClean="0">
                <a:solidFill>
                  <a:srgbClr val="FF0000"/>
                </a:solidFill>
              </a:rPr>
              <a:t>Our organization</a:t>
            </a:r>
            <a:endParaRPr lang="en-US" dirty="0">
              <a:solidFill>
                <a:srgbClr val="FF0000"/>
              </a:solidFill>
            </a:endParaRPr>
          </a:p>
        </p:txBody>
      </p:sp>
      <p:sp>
        <p:nvSpPr>
          <p:cNvPr id="3" name="Content Placeholder 2"/>
          <p:cNvSpPr>
            <a:spLocks noGrp="1"/>
          </p:cNvSpPr>
          <p:nvPr>
            <p:ph sz="quarter" idx="1"/>
          </p:nvPr>
        </p:nvSpPr>
        <p:spPr>
          <a:xfrm>
            <a:off x="228600" y="914400"/>
            <a:ext cx="8382000" cy="4572000"/>
          </a:xfrm>
        </p:spPr>
        <p:txBody>
          <a:bodyPr/>
          <a:lstStyle/>
          <a:p>
            <a:pPr algn="just"/>
            <a:r>
              <a:rPr lang="en-US" dirty="0" smtClean="0"/>
              <a:t>Responsibility also means honesty and trustworthiness. We expect all our people to do the right thing and never to accept unethical or questionable business practices. We manage significant values on behalf of our customers. </a:t>
            </a:r>
          </a:p>
          <a:p>
            <a:pPr algn="just"/>
            <a:r>
              <a:rPr lang="en-US" dirty="0" smtClean="0"/>
              <a:t>We take responsibility for the job being done in a professional, cost-effective manner that preserves their assets and reputation. We also guarantee first-class training for our employees.</a:t>
            </a:r>
          </a:p>
          <a:p>
            <a:endParaRPr lang="en-US" dirty="0" smtClean="0"/>
          </a:p>
          <a:p>
            <a:endParaRPr lang="en-US" dirty="0"/>
          </a:p>
        </p:txBody>
      </p:sp>
      <p:pic>
        <p:nvPicPr>
          <p:cNvPr id="5" name="Picture 2" descr="C:\Users\user\Desktop\Shipteck Profile\sailing-yacht-for-sale-brooke-pacific-eagle.jpg"/>
          <p:cNvPicPr>
            <a:picLocks noChangeAspect="1" noChangeArrowheads="1"/>
          </p:cNvPicPr>
          <p:nvPr/>
        </p:nvPicPr>
        <p:blipFill>
          <a:blip r:embed="rId2" cstate="print"/>
          <a:srcRect/>
          <a:stretch>
            <a:fillRect/>
          </a:stretch>
        </p:blipFill>
        <p:spPr bwMode="auto">
          <a:xfrm rot="20858585">
            <a:off x="5956093" y="4162826"/>
            <a:ext cx="2627916" cy="1825531"/>
          </a:xfrm>
          <a:prstGeom prst="rect">
            <a:avLst/>
          </a:prstGeom>
          <a:noFill/>
        </p:spPr>
      </p:pic>
      <p:pic>
        <p:nvPicPr>
          <p:cNvPr id="6147" name="Picture 3" descr="C:\Users\user\Desktop\Shipteck Profile\speedboats-drag-racing-1-3-s-307x512.jpg"/>
          <p:cNvPicPr>
            <a:picLocks noChangeAspect="1" noChangeArrowheads="1"/>
          </p:cNvPicPr>
          <p:nvPr/>
        </p:nvPicPr>
        <p:blipFill>
          <a:blip r:embed="rId3" cstate="print"/>
          <a:srcRect/>
          <a:stretch>
            <a:fillRect/>
          </a:stretch>
        </p:blipFill>
        <p:spPr bwMode="auto">
          <a:xfrm rot="20844459">
            <a:off x="3060140" y="4454115"/>
            <a:ext cx="2612095" cy="1797651"/>
          </a:xfrm>
          <a:prstGeom prst="rect">
            <a:avLst/>
          </a:prstGeom>
          <a:noFill/>
        </p:spPr>
      </p:pic>
      <p:pic>
        <p:nvPicPr>
          <p:cNvPr id="6149" name="Picture 5" descr="C:\Users\user\Desktop\Shipteck Profile\1_z.20140917165732.jpg"/>
          <p:cNvPicPr>
            <a:picLocks noChangeAspect="1" noChangeArrowheads="1"/>
          </p:cNvPicPr>
          <p:nvPr/>
        </p:nvPicPr>
        <p:blipFill>
          <a:blip r:embed="rId4" cstate="print"/>
          <a:srcRect/>
          <a:stretch>
            <a:fillRect/>
          </a:stretch>
        </p:blipFill>
        <p:spPr bwMode="auto">
          <a:xfrm rot="20773532">
            <a:off x="280648" y="4859505"/>
            <a:ext cx="2611356" cy="162574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1828800" cy="639762"/>
          </a:xfrm>
        </p:spPr>
        <p:txBody>
          <a:bodyPr/>
          <a:lstStyle/>
          <a:p>
            <a:r>
              <a:rPr lang="en-US" b="1" dirty="0" smtClean="0">
                <a:solidFill>
                  <a:srgbClr val="FF0000"/>
                </a:solidFill>
              </a:rPr>
              <a:t>History</a:t>
            </a:r>
            <a:endParaRPr lang="en-US" b="1" dirty="0">
              <a:solidFill>
                <a:srgbClr val="FF0000"/>
              </a:solidFill>
            </a:endParaRPr>
          </a:p>
        </p:txBody>
      </p:sp>
      <p:sp>
        <p:nvSpPr>
          <p:cNvPr id="3" name="Content Placeholder 2"/>
          <p:cNvSpPr>
            <a:spLocks noGrp="1"/>
          </p:cNvSpPr>
          <p:nvPr>
            <p:ph sz="quarter" idx="1"/>
          </p:nvPr>
        </p:nvSpPr>
        <p:spPr>
          <a:xfrm>
            <a:off x="228600" y="990600"/>
            <a:ext cx="8458200" cy="5483352"/>
          </a:xfrm>
        </p:spPr>
        <p:txBody>
          <a:bodyPr>
            <a:normAutofit/>
          </a:bodyPr>
          <a:lstStyle/>
          <a:p>
            <a:pPr algn="just"/>
            <a:r>
              <a:rPr lang="en-US" dirty="0" smtClean="0"/>
              <a:t>We are pleased to introduce you our company “</a:t>
            </a:r>
            <a:r>
              <a:rPr lang="en-US" b="1" i="1" dirty="0" smtClean="0"/>
              <a:t>SHIPTECK MARINE SOLUTIONS PRIVATE LIMITED</a:t>
            </a:r>
            <a:r>
              <a:rPr lang="en-US" dirty="0" smtClean="0"/>
              <a:t>” duly registered with Directorate General of Shipping having Recruitment and Placement Services License </a:t>
            </a:r>
            <a:r>
              <a:rPr lang="en-US" b="1" i="1" dirty="0" smtClean="0"/>
              <a:t>(RPSL-MUM-309).</a:t>
            </a:r>
            <a:r>
              <a:rPr lang="en-US" b="1" dirty="0" smtClean="0"/>
              <a:t> We are certified as ISO 9001 : 2008 Company by IRS &amp; MLC 2006.</a:t>
            </a:r>
            <a:r>
              <a:rPr lang="en-US" dirty="0" smtClean="0"/>
              <a:t>  Professional and ship Management Company having its registered office at heart of Commercial City </a:t>
            </a:r>
            <a:r>
              <a:rPr lang="en-US" smtClean="0"/>
              <a:t>of Goa</a:t>
            </a:r>
            <a:endParaRPr lang="en-US" dirty="0" smtClean="0"/>
          </a:p>
          <a:p>
            <a:pPr algn="just">
              <a:buNone/>
            </a:pPr>
            <a:endParaRPr lang="en-US" dirty="0" smtClean="0"/>
          </a:p>
          <a:p>
            <a:pPr algn="just"/>
            <a:r>
              <a:rPr lang="en-US" dirty="0" smtClean="0"/>
              <a:t>The company has been established with a primary focus to provide Quality Ship Management Services to Ship Owner’s and thereby ensuring smooth and profitable operation of vessels under its management.</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579438"/>
          </a:xfrm>
        </p:spPr>
        <p:txBody>
          <a:bodyPr>
            <a:normAutofit fontScale="90000"/>
          </a:bodyPr>
          <a:lstStyle/>
          <a:p>
            <a:r>
              <a:rPr lang="en-US" b="1" dirty="0" smtClean="0">
                <a:solidFill>
                  <a:srgbClr val="FF0000"/>
                </a:solidFill>
              </a:rPr>
              <a:t>VISION &amp; MISSION OF OUR COMPANY</a:t>
            </a:r>
            <a:endParaRPr lang="en-US" b="1" dirty="0">
              <a:solidFill>
                <a:srgbClr val="FF0000"/>
              </a:solidFill>
            </a:endParaRPr>
          </a:p>
        </p:txBody>
      </p:sp>
      <p:sp>
        <p:nvSpPr>
          <p:cNvPr id="3" name="Content Placeholder 2"/>
          <p:cNvSpPr>
            <a:spLocks noGrp="1"/>
          </p:cNvSpPr>
          <p:nvPr>
            <p:ph sz="quarter" idx="1"/>
          </p:nvPr>
        </p:nvSpPr>
        <p:spPr>
          <a:xfrm>
            <a:off x="152400" y="990600"/>
            <a:ext cx="8763000" cy="5483352"/>
          </a:xfrm>
        </p:spPr>
        <p:txBody>
          <a:bodyPr>
            <a:normAutofit fontScale="25000" lnSpcReduction="20000"/>
          </a:bodyPr>
          <a:lstStyle/>
          <a:p>
            <a:pPr algn="just">
              <a:buNone/>
            </a:pPr>
            <a:r>
              <a:rPr lang="en-US" sz="6400" b="1" dirty="0" smtClean="0">
                <a:solidFill>
                  <a:srgbClr val="FF0000"/>
                </a:solidFill>
                <a:latin typeface="Arial" pitchFamily="34" charset="0"/>
                <a:cs typeface="Arial" pitchFamily="34" charset="0"/>
              </a:rPr>
              <a:t>MISSION</a:t>
            </a:r>
            <a:r>
              <a:rPr lang="en-US" sz="6400" b="1" dirty="0" smtClean="0">
                <a:solidFill>
                  <a:srgbClr val="FF0000"/>
                </a:solidFill>
              </a:rPr>
              <a:t>:</a:t>
            </a:r>
          </a:p>
          <a:p>
            <a:pPr algn="just">
              <a:buNone/>
            </a:pPr>
            <a:r>
              <a:rPr lang="en-US" sz="6400" dirty="0" smtClean="0"/>
              <a:t>SHIPTECK MARINE  provides for sophisticated crew management solution, ensuring </a:t>
            </a:r>
          </a:p>
          <a:p>
            <a:pPr algn="just">
              <a:buNone/>
            </a:pPr>
            <a:r>
              <a:rPr lang="en-US" sz="6400" dirty="0" smtClean="0"/>
              <a:t>that client care, ethics and professionalism through good management policies, effective</a:t>
            </a:r>
          </a:p>
          <a:p>
            <a:pPr algn="just">
              <a:buNone/>
            </a:pPr>
            <a:r>
              <a:rPr lang="en-US" sz="6400" dirty="0" smtClean="0"/>
              <a:t>training of crew and the possession of appropriated qualification factors.</a:t>
            </a:r>
          </a:p>
          <a:p>
            <a:pPr algn="just">
              <a:buNone/>
            </a:pPr>
            <a:endParaRPr lang="en-US" sz="6400" dirty="0" smtClean="0"/>
          </a:p>
          <a:p>
            <a:pPr algn="just">
              <a:buNone/>
            </a:pPr>
            <a:r>
              <a:rPr lang="en-US" sz="6400" dirty="0" smtClean="0"/>
              <a:t>Recognizing that quality of crew has a direct bearing on the ship's overall achievement;</a:t>
            </a:r>
          </a:p>
          <a:p>
            <a:pPr algn="just">
              <a:buNone/>
            </a:pPr>
            <a:r>
              <a:rPr lang="en-US" sz="6400" dirty="0" smtClean="0"/>
              <a:t>the company embarks on an intensive superior search and selection of its officers and</a:t>
            </a:r>
          </a:p>
          <a:p>
            <a:pPr algn="just">
              <a:buNone/>
            </a:pPr>
            <a:r>
              <a:rPr lang="en-US" sz="6400" dirty="0" smtClean="0"/>
              <a:t>ratings.</a:t>
            </a:r>
          </a:p>
          <a:p>
            <a:pPr algn="just">
              <a:buNone/>
            </a:pPr>
            <a:endParaRPr lang="en-US" sz="6400" dirty="0" smtClean="0"/>
          </a:p>
          <a:p>
            <a:pPr algn="just">
              <a:buNone/>
            </a:pPr>
            <a:r>
              <a:rPr lang="en-US" sz="6400" b="1" dirty="0" smtClean="0">
                <a:solidFill>
                  <a:srgbClr val="FF0000"/>
                </a:solidFill>
                <a:latin typeface="Arial" pitchFamily="34" charset="0"/>
                <a:cs typeface="Arial" pitchFamily="34" charset="0"/>
              </a:rPr>
              <a:t>VISION</a:t>
            </a:r>
            <a:r>
              <a:rPr lang="en-US" sz="6400" b="1" dirty="0" smtClean="0">
                <a:solidFill>
                  <a:srgbClr val="FF0000"/>
                </a:solidFill>
              </a:rPr>
              <a:t>:</a:t>
            </a:r>
          </a:p>
          <a:p>
            <a:pPr algn="just">
              <a:buNone/>
            </a:pPr>
            <a:r>
              <a:rPr lang="en-US" sz="6400" dirty="0" smtClean="0"/>
              <a:t>SHIPTECK  MARINE  visualizes an emergent manning agency, committed to providing</a:t>
            </a:r>
          </a:p>
          <a:p>
            <a:pPr algn="just">
              <a:buNone/>
            </a:pPr>
            <a:r>
              <a:rPr lang="en-US" sz="6400" dirty="0" smtClean="0"/>
              <a:t>quality crew compliant to the requirements of international STCW regulations on ship</a:t>
            </a:r>
          </a:p>
          <a:p>
            <a:pPr algn="just">
              <a:buNone/>
            </a:pPr>
            <a:r>
              <a:rPr lang="en-US" sz="6400" dirty="0" smtClean="0"/>
              <a:t>manning and administration.</a:t>
            </a:r>
          </a:p>
          <a:p>
            <a:pPr algn="just">
              <a:buNone/>
            </a:pPr>
            <a:r>
              <a:rPr lang="en-US" sz="6400" dirty="0" smtClean="0"/>
              <a:t>	</a:t>
            </a:r>
          </a:p>
          <a:p>
            <a:pPr algn="just">
              <a:buNone/>
            </a:pPr>
            <a:r>
              <a:rPr lang="en-US" sz="6400" dirty="0" smtClean="0"/>
              <a:t>This vision established SHIPTECK’S  tradition of high quality and efficient operations.</a:t>
            </a:r>
          </a:p>
          <a:p>
            <a:pPr algn="just">
              <a:buNone/>
            </a:pPr>
            <a:r>
              <a:rPr lang="en-US" sz="6400" dirty="0" smtClean="0"/>
              <a:t>It shaped the company's core purpose and core values.</a:t>
            </a:r>
          </a:p>
          <a:p>
            <a:pPr algn="just">
              <a:buNone/>
            </a:pPr>
            <a:r>
              <a:rPr lang="en-US" sz="6400" dirty="0" smtClean="0"/>
              <a:t/>
            </a:r>
            <a:br>
              <a:rPr lang="en-US" sz="6400" dirty="0" smtClean="0"/>
            </a:br>
            <a:r>
              <a:rPr lang="en-US" dirty="0" smtClean="0"/>
              <a:t/>
            </a:r>
            <a:br>
              <a:rPr lang="en-US" dirty="0" smtClean="0"/>
            </a:br>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172200" cy="609600"/>
          </a:xfrm>
        </p:spPr>
        <p:txBody>
          <a:bodyPr>
            <a:normAutofit fontScale="90000"/>
          </a:bodyPr>
          <a:lstStyle/>
          <a:p>
            <a:r>
              <a:rPr lang="en-US" sz="2800" b="1" dirty="0" smtClean="0">
                <a:solidFill>
                  <a:srgbClr val="FF0000"/>
                </a:solidFill>
              </a:rPr>
              <a:t>Why Shipteck </a:t>
            </a:r>
            <a:r>
              <a:rPr lang="en-US" sz="2800" b="1" smtClean="0">
                <a:solidFill>
                  <a:srgbClr val="FF0000"/>
                </a:solidFill>
              </a:rPr>
              <a:t>marine solutions?</a:t>
            </a:r>
            <a:endParaRPr lang="en-US" sz="2800" b="1" dirty="0">
              <a:solidFill>
                <a:srgbClr val="FF0000"/>
              </a:solidFill>
            </a:endParaRPr>
          </a:p>
        </p:txBody>
      </p:sp>
      <p:sp>
        <p:nvSpPr>
          <p:cNvPr id="3" name="Content Placeholder 2"/>
          <p:cNvSpPr>
            <a:spLocks noGrp="1"/>
          </p:cNvSpPr>
          <p:nvPr>
            <p:ph sz="quarter" idx="1"/>
          </p:nvPr>
        </p:nvSpPr>
        <p:spPr>
          <a:xfrm>
            <a:off x="152400" y="1600200"/>
            <a:ext cx="8534400" cy="4873752"/>
          </a:xfrm>
        </p:spPr>
        <p:txBody>
          <a:bodyPr/>
          <a:lstStyle/>
          <a:p>
            <a:pPr algn="just"/>
            <a:r>
              <a:rPr lang="en-US" sz="2800" dirty="0" smtClean="0"/>
              <a:t>"It is our management’s policy and philosophy to be competent and accountable to our clients in all areas of business. We believe in teamwork both within and with the clients to ensure best possible solutions to any problem."</a:t>
            </a:r>
          </a:p>
          <a:p>
            <a:pPr>
              <a:buNone/>
            </a:pPr>
            <a:endParaRPr lang="en-US" sz="2800" dirty="0"/>
          </a:p>
        </p:txBody>
      </p:sp>
      <p:pic>
        <p:nvPicPr>
          <p:cNvPr id="5" name="Picture 2" descr="C:\Users\user\Desktop\Shipteck Profile\AstraNCaspian.jpg"/>
          <p:cNvPicPr>
            <a:picLocks noChangeAspect="1" noChangeArrowheads="1"/>
          </p:cNvPicPr>
          <p:nvPr/>
        </p:nvPicPr>
        <p:blipFill>
          <a:blip r:embed="rId2" cstate="print"/>
          <a:srcRect/>
          <a:stretch>
            <a:fillRect/>
          </a:stretch>
        </p:blipFill>
        <p:spPr bwMode="auto">
          <a:xfrm rot="20806512">
            <a:off x="6009213" y="3625549"/>
            <a:ext cx="2587625" cy="1752599"/>
          </a:xfrm>
          <a:prstGeom prst="rect">
            <a:avLst/>
          </a:prstGeom>
          <a:noFill/>
        </p:spPr>
      </p:pic>
      <p:pic>
        <p:nvPicPr>
          <p:cNvPr id="2051" name="Picture 3" descr="C:\Users\user\Desktop\Shipteck Profile\6.jpg"/>
          <p:cNvPicPr>
            <a:picLocks noChangeAspect="1" noChangeArrowheads="1"/>
          </p:cNvPicPr>
          <p:nvPr/>
        </p:nvPicPr>
        <p:blipFill>
          <a:blip r:embed="rId3" cstate="print"/>
          <a:srcRect/>
          <a:stretch>
            <a:fillRect/>
          </a:stretch>
        </p:blipFill>
        <p:spPr bwMode="auto">
          <a:xfrm rot="20801642">
            <a:off x="3185892" y="4297386"/>
            <a:ext cx="2590801" cy="1752600"/>
          </a:xfrm>
          <a:prstGeom prst="rect">
            <a:avLst/>
          </a:prstGeom>
          <a:noFill/>
        </p:spPr>
      </p:pic>
      <p:pic>
        <p:nvPicPr>
          <p:cNvPr id="2052" name="Picture 4" descr="C:\Users\user\Desktop\Shipteck Profile\Ship+Photo+ANGELN.jpg"/>
          <p:cNvPicPr>
            <a:picLocks noChangeAspect="1" noChangeArrowheads="1"/>
          </p:cNvPicPr>
          <p:nvPr/>
        </p:nvPicPr>
        <p:blipFill>
          <a:blip r:embed="rId4" cstate="print"/>
          <a:srcRect/>
          <a:stretch>
            <a:fillRect/>
          </a:stretch>
        </p:blipFill>
        <p:spPr bwMode="auto">
          <a:xfrm rot="20924967">
            <a:off x="355212" y="4884002"/>
            <a:ext cx="2589860" cy="1752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487362"/>
            <a:ext cx="2819400" cy="579438"/>
          </a:xfrm>
        </p:spPr>
        <p:txBody>
          <a:bodyPr>
            <a:normAutofit/>
          </a:bodyPr>
          <a:lstStyle/>
          <a:p>
            <a:r>
              <a:rPr lang="en-US" sz="2800" b="1" dirty="0" smtClean="0">
                <a:solidFill>
                  <a:srgbClr val="FF0000"/>
                </a:solidFill>
              </a:rPr>
              <a:t>OBJECTIVES</a:t>
            </a:r>
            <a:endParaRPr lang="en-US" sz="2800" b="1" dirty="0">
              <a:solidFill>
                <a:srgbClr val="FF0000"/>
              </a:solidFill>
            </a:endParaRPr>
          </a:p>
        </p:txBody>
      </p:sp>
      <p:sp>
        <p:nvSpPr>
          <p:cNvPr id="3" name="Content Placeholder 2"/>
          <p:cNvSpPr>
            <a:spLocks noGrp="1"/>
          </p:cNvSpPr>
          <p:nvPr>
            <p:ph sz="quarter" idx="1"/>
          </p:nvPr>
        </p:nvSpPr>
        <p:spPr>
          <a:xfrm>
            <a:off x="228600" y="685800"/>
            <a:ext cx="8458200" cy="5486400"/>
          </a:xfrm>
        </p:spPr>
        <p:txBody>
          <a:bodyPr/>
          <a:lstStyle/>
          <a:p>
            <a:pPr>
              <a:buNone/>
            </a:pPr>
            <a:endParaRPr lang="en-US" dirty="0" smtClean="0"/>
          </a:p>
          <a:p>
            <a:pPr algn="just"/>
            <a:r>
              <a:rPr lang="en-US" dirty="0" smtClean="0"/>
              <a:t>Our objectives are to provide qualitative crew manning services and to supply our clients with highly experienced personnel who are: </a:t>
            </a:r>
          </a:p>
          <a:p>
            <a:pPr algn="just"/>
            <a:r>
              <a:rPr lang="en-US" dirty="0" smtClean="0"/>
              <a:t>“Qualified, trained and certified Manpower as per STCW-95 standouts thereby meeting the requirement of Ship owner</a:t>
            </a:r>
          </a:p>
          <a:p>
            <a:pPr algn="just"/>
            <a:r>
              <a:rPr lang="en-US" dirty="0" smtClean="0"/>
              <a:t>“Medically fit for service. </a:t>
            </a:r>
          </a:p>
          <a:p>
            <a:pPr algn="just"/>
            <a:r>
              <a:rPr lang="en-US" dirty="0" smtClean="0"/>
              <a:t>“Adequately experienced to operate assigned vessels.</a:t>
            </a:r>
          </a:p>
          <a:p>
            <a:pPr algn="just"/>
            <a:endParaRPr lang="en-US" dirty="0"/>
          </a:p>
        </p:txBody>
      </p:sp>
      <p:pic>
        <p:nvPicPr>
          <p:cNvPr id="5" name="Picture 2" descr="C:\Users\user\Desktop\Shipteck Profile\Bulk_Carrier.jpg"/>
          <p:cNvPicPr>
            <a:picLocks noChangeAspect="1" noChangeArrowheads="1"/>
          </p:cNvPicPr>
          <p:nvPr/>
        </p:nvPicPr>
        <p:blipFill>
          <a:blip r:embed="rId2" cstate="print"/>
          <a:srcRect/>
          <a:stretch>
            <a:fillRect/>
          </a:stretch>
        </p:blipFill>
        <p:spPr bwMode="auto">
          <a:xfrm rot="21352405">
            <a:off x="6015688" y="4632712"/>
            <a:ext cx="2611438" cy="1752599"/>
          </a:xfrm>
          <a:prstGeom prst="rect">
            <a:avLst/>
          </a:prstGeom>
          <a:noFill/>
        </p:spPr>
      </p:pic>
      <p:pic>
        <p:nvPicPr>
          <p:cNvPr id="3075" name="Picture 3" descr="C:\Users\user\Desktop\Shipteck Profile\Triumph.jpg"/>
          <p:cNvPicPr>
            <a:picLocks noChangeAspect="1" noChangeArrowheads="1"/>
          </p:cNvPicPr>
          <p:nvPr/>
        </p:nvPicPr>
        <p:blipFill>
          <a:blip r:embed="rId3" cstate="print"/>
          <a:srcRect/>
          <a:stretch>
            <a:fillRect/>
          </a:stretch>
        </p:blipFill>
        <p:spPr bwMode="auto">
          <a:xfrm rot="21342338">
            <a:off x="3138418" y="4572000"/>
            <a:ext cx="2590800" cy="1752600"/>
          </a:xfrm>
          <a:prstGeom prst="rect">
            <a:avLst/>
          </a:prstGeom>
          <a:noFill/>
        </p:spPr>
      </p:pic>
      <p:pic>
        <p:nvPicPr>
          <p:cNvPr id="3076" name="Picture 4" descr="C:\Users\user\Desktop\Shipteck Profile\Transhipper Ukraine_5342-0_W300.jpg"/>
          <p:cNvPicPr>
            <a:picLocks noChangeAspect="1" noChangeArrowheads="1"/>
          </p:cNvPicPr>
          <p:nvPr/>
        </p:nvPicPr>
        <p:blipFill>
          <a:blip r:embed="rId4" cstate="print"/>
          <a:srcRect/>
          <a:stretch>
            <a:fillRect/>
          </a:stretch>
        </p:blipFill>
        <p:spPr bwMode="auto">
          <a:xfrm rot="21277186">
            <a:off x="276076" y="4614745"/>
            <a:ext cx="2619375" cy="17515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3505200" cy="579438"/>
          </a:xfrm>
        </p:spPr>
        <p:txBody>
          <a:bodyPr/>
          <a:lstStyle/>
          <a:p>
            <a:r>
              <a:rPr lang="en-US" b="1" dirty="0" smtClean="0">
                <a:solidFill>
                  <a:srgbClr val="FF0000"/>
                </a:solidFill>
              </a:rPr>
              <a:t>OUR SERVICES</a:t>
            </a:r>
            <a:endParaRPr lang="en-US" b="1" dirty="0">
              <a:solidFill>
                <a:srgbClr val="FF0000"/>
              </a:solidFill>
            </a:endParaRPr>
          </a:p>
        </p:txBody>
      </p:sp>
      <p:sp>
        <p:nvSpPr>
          <p:cNvPr id="3" name="Content Placeholder 2"/>
          <p:cNvSpPr>
            <a:spLocks noGrp="1"/>
          </p:cNvSpPr>
          <p:nvPr>
            <p:ph sz="quarter" idx="1"/>
          </p:nvPr>
        </p:nvSpPr>
        <p:spPr>
          <a:xfrm>
            <a:off x="457200" y="1295400"/>
            <a:ext cx="7467600" cy="4873752"/>
          </a:xfrm>
        </p:spPr>
        <p:txBody>
          <a:bodyPr/>
          <a:lstStyle/>
          <a:p>
            <a:r>
              <a:rPr lang="en-US" dirty="0" smtClean="0"/>
              <a:t>SHIP MANAGEMENT SERVICES </a:t>
            </a:r>
          </a:p>
          <a:p>
            <a:r>
              <a:rPr lang="en-US" dirty="0" smtClean="0"/>
              <a:t>MANNING</a:t>
            </a:r>
          </a:p>
          <a:p>
            <a:r>
              <a:rPr lang="en-US" dirty="0" smtClean="0"/>
              <a:t>TECHNICAL </a:t>
            </a:r>
          </a:p>
          <a:p>
            <a:r>
              <a:rPr lang="en-US" dirty="0" smtClean="0"/>
              <a:t>FABRICATION &amp; SHIP BUILDING</a:t>
            </a:r>
          </a:p>
          <a:p>
            <a:r>
              <a:rPr lang="en-US" dirty="0" smtClean="0"/>
              <a:t>CONSULTANCY </a:t>
            </a:r>
          </a:p>
          <a:p>
            <a:r>
              <a:rPr lang="en-US" dirty="0" smtClean="0"/>
              <a:t>SHIP INSPECTION</a:t>
            </a:r>
          </a:p>
          <a:p>
            <a:r>
              <a:rPr lang="en-US" dirty="0" smtClean="0"/>
              <a:t>SPECIAL PROJECTS</a:t>
            </a:r>
          </a:p>
          <a:p>
            <a:pPr>
              <a:buNone/>
            </a:pPr>
            <a:endParaRPr lang="en-US" dirty="0"/>
          </a:p>
        </p:txBody>
      </p:sp>
      <p:pic>
        <p:nvPicPr>
          <p:cNvPr id="5" name="Picture 2" descr="C:\Users\user\Desktop\Shipteck Profile\one-of-mtms-tankers-cropped.jpg"/>
          <p:cNvPicPr>
            <a:picLocks noChangeAspect="1" noChangeArrowheads="1"/>
          </p:cNvPicPr>
          <p:nvPr/>
        </p:nvPicPr>
        <p:blipFill>
          <a:blip r:embed="rId2" cstate="print"/>
          <a:srcRect/>
          <a:stretch>
            <a:fillRect/>
          </a:stretch>
        </p:blipFill>
        <p:spPr bwMode="auto">
          <a:xfrm rot="21096648">
            <a:off x="6057492" y="4572001"/>
            <a:ext cx="2608819" cy="1752600"/>
          </a:xfrm>
          <a:prstGeom prst="rect">
            <a:avLst/>
          </a:prstGeom>
          <a:noFill/>
        </p:spPr>
      </p:pic>
      <p:pic>
        <p:nvPicPr>
          <p:cNvPr id="4099" name="Picture 3" descr="C:\Users\user\Desktop\Shipteck Profile\P1010605(website).jpg"/>
          <p:cNvPicPr>
            <a:picLocks noChangeAspect="1" noChangeArrowheads="1"/>
          </p:cNvPicPr>
          <p:nvPr/>
        </p:nvPicPr>
        <p:blipFill>
          <a:blip r:embed="rId3" cstate="print"/>
          <a:srcRect/>
          <a:stretch>
            <a:fillRect/>
          </a:stretch>
        </p:blipFill>
        <p:spPr bwMode="auto">
          <a:xfrm rot="21176860">
            <a:off x="3221904" y="4572000"/>
            <a:ext cx="2613089" cy="1752600"/>
          </a:xfrm>
          <a:prstGeom prst="rect">
            <a:avLst/>
          </a:prstGeom>
          <a:noFill/>
        </p:spPr>
      </p:pic>
      <p:pic>
        <p:nvPicPr>
          <p:cNvPr id="4100" name="Picture 4" descr="C:\Users\user\Desktop\Shipteck Profile\Passenger_vessel.jpg"/>
          <p:cNvPicPr>
            <a:picLocks noChangeAspect="1" noChangeArrowheads="1"/>
          </p:cNvPicPr>
          <p:nvPr/>
        </p:nvPicPr>
        <p:blipFill>
          <a:blip r:embed="rId4" cstate="print"/>
          <a:srcRect/>
          <a:stretch>
            <a:fillRect/>
          </a:stretch>
        </p:blipFill>
        <p:spPr bwMode="auto">
          <a:xfrm rot="21275380">
            <a:off x="228745" y="4572000"/>
            <a:ext cx="2819400" cy="1752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096000" cy="579438"/>
          </a:xfrm>
        </p:spPr>
        <p:txBody>
          <a:bodyPr>
            <a:normAutofit fontScale="90000"/>
          </a:bodyPr>
          <a:lstStyle/>
          <a:p>
            <a:r>
              <a:rPr lang="en-US" b="1" dirty="0" smtClean="0">
                <a:solidFill>
                  <a:srgbClr val="FF0000"/>
                </a:solidFill>
              </a:rPr>
              <a:t>OUR POLICIES IS TO ENSURE </a:t>
            </a:r>
            <a:endParaRPr lang="en-US" b="1" dirty="0">
              <a:solidFill>
                <a:srgbClr val="FF0000"/>
              </a:solidFill>
            </a:endParaRPr>
          </a:p>
        </p:txBody>
      </p:sp>
      <p:sp>
        <p:nvSpPr>
          <p:cNvPr id="3" name="Content Placeholder 2"/>
          <p:cNvSpPr>
            <a:spLocks noGrp="1"/>
          </p:cNvSpPr>
          <p:nvPr>
            <p:ph sz="quarter" idx="1"/>
          </p:nvPr>
        </p:nvSpPr>
        <p:spPr>
          <a:xfrm>
            <a:off x="228600" y="990600"/>
            <a:ext cx="8382000" cy="4873752"/>
          </a:xfrm>
        </p:spPr>
        <p:txBody>
          <a:bodyPr/>
          <a:lstStyle/>
          <a:p>
            <a:pPr algn="just"/>
            <a:r>
              <a:rPr lang="en-US" dirty="0" smtClean="0"/>
              <a:t> “Safety to the seafarer’s, vessel and the environment </a:t>
            </a:r>
          </a:p>
          <a:p>
            <a:pPr algn="just"/>
            <a:r>
              <a:rPr lang="en-US" dirty="0" smtClean="0"/>
              <a:t>“Effectiveness and excellence of our services. </a:t>
            </a:r>
          </a:p>
          <a:p>
            <a:pPr algn="just"/>
            <a:r>
              <a:rPr lang="en-US" dirty="0" smtClean="0"/>
              <a:t>“Compliance with all applicable National and International standards and guidelines as set by IMO/Shipping authorities" &amp; Cost efficiency</a:t>
            </a:r>
          </a:p>
          <a:p>
            <a:pPr>
              <a:buNone/>
            </a:pPr>
            <a:endParaRPr lang="en-US" dirty="0"/>
          </a:p>
        </p:txBody>
      </p:sp>
      <p:pic>
        <p:nvPicPr>
          <p:cNvPr id="5" name="Picture 2" descr="C:\Users\user\Desktop\Shipteck Profile\Vale-RIo-de-Janeiro.jpg"/>
          <p:cNvPicPr>
            <a:picLocks noChangeAspect="1" noChangeArrowheads="1"/>
          </p:cNvPicPr>
          <p:nvPr/>
        </p:nvPicPr>
        <p:blipFill>
          <a:blip r:embed="rId2" cstate="print"/>
          <a:srcRect/>
          <a:stretch>
            <a:fillRect/>
          </a:stretch>
        </p:blipFill>
        <p:spPr bwMode="auto">
          <a:xfrm rot="20603709">
            <a:off x="3092700" y="3608508"/>
            <a:ext cx="2557228" cy="1752600"/>
          </a:xfrm>
          <a:prstGeom prst="rect">
            <a:avLst/>
          </a:prstGeom>
          <a:noFill/>
        </p:spPr>
      </p:pic>
      <p:pic>
        <p:nvPicPr>
          <p:cNvPr id="7" name="Picture 3" descr="C:\Users\user\Desktop\Shipteck Profile\1-Banner-Bold1.jpg"/>
          <p:cNvPicPr>
            <a:picLocks noChangeAspect="1" noChangeArrowheads="1"/>
          </p:cNvPicPr>
          <p:nvPr/>
        </p:nvPicPr>
        <p:blipFill>
          <a:blip r:embed="rId3" cstate="print"/>
          <a:srcRect/>
          <a:stretch>
            <a:fillRect/>
          </a:stretch>
        </p:blipFill>
        <p:spPr bwMode="auto">
          <a:xfrm rot="20554053">
            <a:off x="5995284" y="3388934"/>
            <a:ext cx="2544763" cy="1752600"/>
          </a:xfrm>
          <a:prstGeom prst="rect">
            <a:avLst/>
          </a:prstGeom>
          <a:noFill/>
        </p:spPr>
      </p:pic>
      <p:pic>
        <p:nvPicPr>
          <p:cNvPr id="5124" name="Picture 4" descr="C:\Users\user\Desktop\Shipteck Profile\tri-deck-mega-yacht-26305-3319017.jpg"/>
          <p:cNvPicPr>
            <a:picLocks noChangeAspect="1" noChangeArrowheads="1"/>
          </p:cNvPicPr>
          <p:nvPr/>
        </p:nvPicPr>
        <p:blipFill>
          <a:blip r:embed="rId4" cstate="print"/>
          <a:srcRect/>
          <a:stretch>
            <a:fillRect/>
          </a:stretch>
        </p:blipFill>
        <p:spPr bwMode="auto">
          <a:xfrm rot="20704588">
            <a:off x="335666" y="3951835"/>
            <a:ext cx="2514600" cy="17526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533</TotalTime>
  <Words>472</Words>
  <Application>Microsoft Office PowerPoint</Application>
  <PresentationFormat>On-screen Show (4:3)</PresentationFormat>
  <Paragraphs>80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Oriel</vt:lpstr>
      <vt:lpstr>Slide 1</vt:lpstr>
      <vt:lpstr>Our organization</vt:lpstr>
      <vt:lpstr>Our organization</vt:lpstr>
      <vt:lpstr>History</vt:lpstr>
      <vt:lpstr>VISION &amp; MISSION OF OUR COMPANY</vt:lpstr>
      <vt:lpstr>Why Shipteck marine solutions?</vt:lpstr>
      <vt:lpstr>OBJECTIVES</vt:lpstr>
      <vt:lpstr>OUR SERVICES</vt:lpstr>
      <vt:lpstr>OUR POLICIES IS TO ENSURE </vt:lpstr>
      <vt:lpstr>Slide 10</vt:lpstr>
      <vt:lpstr>LOOKING FORWARD FOR BUILDING LONG TERM RELATION SHIP WITH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SHIPTECK MARINE SOLUTIONS PVT LTD</dc:title>
  <dc:creator>home</dc:creator>
  <cp:lastModifiedBy>user</cp:lastModifiedBy>
  <cp:revision>44</cp:revision>
  <dcterms:created xsi:type="dcterms:W3CDTF">2014-12-04T05:36:16Z</dcterms:created>
  <dcterms:modified xsi:type="dcterms:W3CDTF">2017-05-13T10:53:48Z</dcterms:modified>
</cp:coreProperties>
</file>